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7" r:id="rId3"/>
    <p:sldId id="315" r:id="rId4"/>
    <p:sldId id="330" r:id="rId5"/>
    <p:sldId id="331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45" r:id="rId19"/>
    <p:sldId id="259" r:id="rId20"/>
    <p:sldId id="278" r:id="rId21"/>
    <p:sldId id="298" r:id="rId22"/>
    <p:sldId id="299" r:id="rId23"/>
    <p:sldId id="325" r:id="rId24"/>
    <p:sldId id="322" r:id="rId25"/>
    <p:sldId id="323" r:id="rId2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4-12-2016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CE25C-A58A-490B-816D-3965FB16A223}" type="slidenum">
              <a:rPr lang="nl-NL" smtClean="0"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4-12-2016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4-12-2016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donalds.nl/over-mcdonalds/missie-vis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ubway.com/nl-nl/aboutus/socialresponsibility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3.6 Bankkrediet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196752"/>
            <a:ext cx="7859216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Rekening-courantkrediet.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Een bedrijf mag tot een bepaald bedrag rood 	staan. </a:t>
            </a:r>
            <a:r>
              <a:rPr lang="nl-NL" dirty="0" smtClean="0">
                <a:sym typeface="Wingdings" panose="05000000000000000000" pitchFamily="2" charset="2"/>
              </a:rPr>
              <a:t> Kredietlimiet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	Een bank wil een zekerheidsstelling 	(onderpand). Dat kan een pand zijn bij een 	hypothecair krediet, maar ook inventaris of 	openstaande debiteuren.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</a:t>
            </a:r>
            <a:r>
              <a:rPr lang="nl-NL" dirty="0" smtClean="0">
                <a:sym typeface="Wingdings" panose="05000000000000000000" pitchFamily="2" charset="2"/>
              </a:rPr>
              <a:t>Dit is nooit 100% van de waarde!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723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bankkrediet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Hypothecair krediet</a:t>
            </a:r>
          </a:p>
          <a:p>
            <a:pPr lvl="1"/>
            <a:r>
              <a:rPr lang="nl-NL" dirty="0" smtClean="0"/>
              <a:t>90% van de executiewaarde (en die is 85%)</a:t>
            </a:r>
          </a:p>
          <a:p>
            <a:r>
              <a:rPr lang="nl-NL" dirty="0" smtClean="0"/>
              <a:t>Stilpandrecht </a:t>
            </a:r>
          </a:p>
          <a:p>
            <a:pPr lvl="1"/>
            <a:r>
              <a:rPr lang="nl-NL" dirty="0" smtClean="0"/>
              <a:t>Voorraden</a:t>
            </a:r>
          </a:p>
          <a:p>
            <a:pPr lvl="1"/>
            <a:r>
              <a:rPr lang="nl-NL" dirty="0" smtClean="0"/>
              <a:t>Vorderingen op debiteuren</a:t>
            </a:r>
          </a:p>
          <a:p>
            <a:pPr lvl="1"/>
            <a:r>
              <a:rPr lang="nl-NL" dirty="0" smtClean="0"/>
              <a:t>Inventaris</a:t>
            </a:r>
          </a:p>
          <a:p>
            <a:pPr lvl="1"/>
            <a:r>
              <a:rPr lang="nl-NL" dirty="0" smtClean="0"/>
              <a:t>Machines</a:t>
            </a:r>
          </a:p>
          <a:p>
            <a:r>
              <a:rPr lang="nl-NL" dirty="0" smtClean="0"/>
              <a:t>Borgstelling</a:t>
            </a:r>
          </a:p>
          <a:p>
            <a:pPr lvl="1"/>
            <a:r>
              <a:rPr lang="nl-NL" dirty="0" smtClean="0"/>
              <a:t>Persoonlijk</a:t>
            </a:r>
          </a:p>
          <a:p>
            <a:pPr lvl="1"/>
            <a:r>
              <a:rPr lang="nl-NL" dirty="0" smtClean="0"/>
              <a:t>Borgstelling - </a:t>
            </a:r>
            <a:r>
              <a:rPr lang="nl-NL" dirty="0" err="1" smtClean="0"/>
              <a:t>MKBkredieten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77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opdracht 1,2,3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716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nl-NL" dirty="0" smtClean="0"/>
              <a:t>Onderpand x 80% = €64.000. Voldoende</a:t>
            </a:r>
          </a:p>
          <a:p>
            <a:pPr marL="457200" indent="-457200">
              <a:buAutoNum type="arabicPeriod"/>
            </a:pPr>
            <a:r>
              <a:rPr lang="nl-NL" dirty="0" smtClean="0"/>
              <a:t>Onderpand x 60% = €54.000. Voldoende</a:t>
            </a:r>
          </a:p>
          <a:p>
            <a:pPr marL="457200" indent="-457200">
              <a:buAutoNum type="arabicPeriod"/>
            </a:pPr>
            <a:r>
              <a:rPr lang="nl-NL" dirty="0" smtClean="0"/>
              <a:t>Onderpand x 75% = €75.000.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+ Borgstelling van €100.000 = €175.000.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Niet voldoende (-€15.000)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085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3.7 Leverancierskrediet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Dit zijn crediteuren.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Wachten ze lang: rente</a:t>
            </a:r>
          </a:p>
          <a:p>
            <a:pPr marL="0" indent="0">
              <a:buNone/>
            </a:pPr>
            <a:r>
              <a:rPr lang="nl-NL" dirty="0" smtClean="0"/>
              <a:t>Wachten ze nog langer: risico van wanbetaling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Oplossing: korting bij snelle betaling.</a:t>
            </a:r>
          </a:p>
          <a:p>
            <a:pPr marL="0" indent="0">
              <a:buNone/>
            </a:pPr>
            <a:r>
              <a:rPr lang="nl-NL" dirty="0" smtClean="0"/>
              <a:t>Oplossing: toeslag voor leverancierskrediet</a:t>
            </a:r>
          </a:p>
        </p:txBody>
      </p:sp>
    </p:spTree>
    <p:extLst>
      <p:ext uri="{BB962C8B-B14F-4D97-AF65-F5344CB8AC3E}">
        <p14:creationId xmlns:p14="http://schemas.microsoft.com/office/powerpoint/2010/main" val="3684150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700808"/>
            <a:ext cx="377743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2" y="3846182"/>
            <a:ext cx="4603131" cy="2175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4212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Omrekenen naar % per jaar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8 dagen kosteloos</a:t>
            </a:r>
          </a:p>
          <a:p>
            <a:r>
              <a:rPr lang="nl-NL" dirty="0" smtClean="0"/>
              <a:t>Binnen 30 dagen betalen</a:t>
            </a:r>
          </a:p>
          <a:p>
            <a:r>
              <a:rPr lang="nl-NL" dirty="0" smtClean="0"/>
              <a:t>Dus 1% in 22 dagen.</a:t>
            </a:r>
          </a:p>
          <a:p>
            <a:endParaRPr lang="nl-NL" dirty="0"/>
          </a:p>
          <a:p>
            <a:r>
              <a:rPr lang="nl-NL" dirty="0" smtClean="0"/>
              <a:t>Omrekenen naar jaren: 16,6%op jaarbasis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4569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opgaven 1 t/m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0789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1a. 10 dagen</a:t>
            </a:r>
          </a:p>
          <a:p>
            <a:pPr marL="0" indent="0">
              <a:buNone/>
            </a:pPr>
            <a:r>
              <a:rPr lang="nl-NL" dirty="0" smtClean="0"/>
              <a:t>1b. 1% voor (30-10) = 20 dagen tegoed. 365/20 x 1% 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= 18,25% per jaar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2. 3% voor 60 dagen = 18,25%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3a. 7%</a:t>
            </a:r>
          </a:p>
          <a:p>
            <a:pPr marL="0" indent="0">
              <a:buNone/>
            </a:pPr>
            <a:r>
              <a:rPr lang="nl-NL" dirty="0" smtClean="0"/>
              <a:t>3b. 18,25%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6039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Inleveren: volgende week dinsdag</a:t>
            </a:r>
          </a:p>
          <a:p>
            <a:pPr marL="0" indent="0">
              <a:buNone/>
            </a:pPr>
            <a:r>
              <a:rPr lang="nl-NL" dirty="0" smtClean="0"/>
              <a:t>Op papier, voor 17:00.</a:t>
            </a:r>
          </a:p>
          <a:p>
            <a:pPr marL="0" indent="0">
              <a:buNone/>
            </a:pPr>
            <a:r>
              <a:rPr lang="nl-NL" dirty="0" smtClean="0"/>
              <a:t>Ben ik er niet? Dan in mijn postvak.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Vorige week: 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3.5 Rentabiliteit 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Oefenen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</a:p>
          <a:p>
            <a:pPr>
              <a:buFontTx/>
              <a:buChar char="-"/>
            </a:pPr>
            <a:r>
              <a:rPr lang="nl-NL" dirty="0" smtClean="0"/>
              <a:t>Oefenopgaven: de antwoorden</a:t>
            </a:r>
          </a:p>
          <a:p>
            <a:pPr>
              <a:buFontTx/>
              <a:buChar char="-"/>
            </a:pPr>
            <a:r>
              <a:rPr lang="nl-NL" dirty="0" smtClean="0"/>
              <a:t>3.5 </a:t>
            </a:r>
            <a:r>
              <a:rPr lang="nl-NL" dirty="0" smtClean="0"/>
              <a:t>de antwoorden</a:t>
            </a:r>
          </a:p>
          <a:p>
            <a:pPr>
              <a:buFontTx/>
              <a:buChar char="-"/>
            </a:pPr>
            <a:r>
              <a:rPr lang="nl-NL" dirty="0" smtClean="0"/>
              <a:t>3.6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Ons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1.2 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dirty="0" smtClean="0"/>
              <a:t>Missie: wat wil je?</a:t>
            </a:r>
          </a:p>
          <a:p>
            <a:pPr marL="114300" indent="0">
              <a:buNone/>
            </a:pPr>
            <a:r>
              <a:rPr lang="nl-NL" dirty="0" smtClean="0"/>
              <a:t>Visie: waarom wil je dat?</a:t>
            </a:r>
          </a:p>
          <a:p>
            <a:pPr marL="114300" indent="0">
              <a:buNone/>
            </a:pPr>
            <a:r>
              <a:rPr lang="nl-NL" dirty="0" smtClean="0"/>
              <a:t>Strategie: hoe ga je dat doen?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/>
              <a:t>Doelen: meetbare doelen voor je bedrijf.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>
                <a:hlinkClick r:id="rId3"/>
              </a:rPr>
              <a:t>McDonalds</a:t>
            </a:r>
            <a:endParaRPr lang="nl-NL" dirty="0" smtClean="0"/>
          </a:p>
          <a:p>
            <a:pPr marL="114300" indent="0">
              <a:buNone/>
            </a:pPr>
            <a:r>
              <a:rPr lang="nl-NL" dirty="0" smtClean="0">
                <a:hlinkClick r:id="rId4"/>
              </a:rPr>
              <a:t>Subway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7511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76225"/>
            <a:ext cx="69342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 blz. 10 door. Taak 1.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4485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3.4 Cashflow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= Kasstroom: </a:t>
            </a:r>
          </a:p>
          <a:p>
            <a:r>
              <a:rPr lang="nl-NL" dirty="0" smtClean="0"/>
              <a:t>Wordt berekend per jaar</a:t>
            </a:r>
          </a:p>
          <a:p>
            <a:r>
              <a:rPr lang="nl-NL" dirty="0" smtClean="0"/>
              <a:t>De cashflow zorgt voor een toename van liquide middelen</a:t>
            </a:r>
          </a:p>
          <a:p>
            <a:endParaRPr lang="nl-NL" dirty="0"/>
          </a:p>
          <a:p>
            <a:r>
              <a:rPr lang="nl-NL" dirty="0" smtClean="0"/>
              <a:t>Die kan gebruikt worden voor:</a:t>
            </a:r>
          </a:p>
          <a:p>
            <a:pPr lvl="1"/>
            <a:r>
              <a:rPr lang="nl-NL" dirty="0" smtClean="0"/>
              <a:t>Investeringen</a:t>
            </a:r>
          </a:p>
          <a:p>
            <a:pPr lvl="1"/>
            <a:r>
              <a:rPr lang="nl-NL" dirty="0" smtClean="0"/>
              <a:t>Verhoging vlottende activa</a:t>
            </a:r>
          </a:p>
          <a:p>
            <a:pPr lvl="1"/>
            <a:r>
              <a:rPr lang="nl-NL" dirty="0" smtClean="0"/>
              <a:t>Aflossing schulden</a:t>
            </a:r>
          </a:p>
          <a:p>
            <a:pPr lvl="1"/>
            <a:r>
              <a:rPr lang="nl-NL" dirty="0" smtClean="0"/>
              <a:t>Privé opnamen of dividend uitkering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6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Rentabiliteit van het </a:t>
            </a:r>
            <a:br>
              <a:rPr lang="nl-NL" dirty="0" smtClean="0"/>
            </a:br>
            <a:r>
              <a:rPr lang="nl-NL" dirty="0" smtClean="0"/>
              <a:t>totale vermogen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49294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nl-NL" u="sng" dirty="0" smtClean="0"/>
              <a:t>        bedrijfsresultaat                </a:t>
            </a:r>
            <a:r>
              <a:rPr lang="nl-NL" dirty="0" smtClean="0"/>
              <a:t>  x 100%	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RTV =  gemiddeld totale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Let op: er wordt uitgegaan van het bedrijfsresultaat en niet van de nettowinst!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Let op 2: het gaat over het gemiddelde vermogen van een jaar. (TV EB + TV BB) /2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675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Rentabiliteit eigen vermogen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   </a:t>
            </a:r>
            <a:r>
              <a:rPr lang="nl-NL" u="sng" dirty="0" smtClean="0"/>
              <a:t>        nettowinst                       </a:t>
            </a:r>
            <a:r>
              <a:rPr lang="nl-NL" dirty="0" smtClean="0"/>
              <a:t>  </a:t>
            </a:r>
            <a:r>
              <a:rPr lang="nl-NL" dirty="0"/>
              <a:t>x 100%	</a:t>
            </a:r>
          </a:p>
          <a:p>
            <a:pPr marL="0" indent="0">
              <a:buNone/>
            </a:pPr>
            <a:r>
              <a:rPr lang="nl-NL" dirty="0" smtClean="0"/>
              <a:t>REV </a:t>
            </a:r>
            <a:r>
              <a:rPr lang="nl-NL" dirty="0"/>
              <a:t>=  gemiddeld </a:t>
            </a:r>
            <a:r>
              <a:rPr lang="nl-NL" dirty="0" smtClean="0"/>
              <a:t>eigen </a:t>
            </a:r>
            <a:r>
              <a:rPr lang="nl-NL" dirty="0"/>
              <a:t>vermogen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Verschil Eenmanszaak en BV</a:t>
            </a:r>
          </a:p>
          <a:p>
            <a:pPr marL="0" indent="0">
              <a:buNone/>
            </a:pPr>
            <a:r>
              <a:rPr lang="nl-NL" dirty="0" smtClean="0"/>
              <a:t>- Bij een eenmanszaak is het ondernemersloon er nog niet af, dus dat is hoger dan bij de B.V.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132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</a:t>
            </a:r>
            <a:r>
              <a:rPr lang="nl-NL" dirty="0" smtClean="0"/>
              <a:t>antwoorden blz. </a:t>
            </a:r>
            <a:r>
              <a:rPr lang="nl-NL" dirty="0" smtClean="0"/>
              <a:t>214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75656" y="1196752"/>
            <a:ext cx="7211144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1a. €178.000 / €462.000 x 100% = 38,5%</a:t>
            </a:r>
          </a:p>
          <a:p>
            <a:pPr marL="0" indent="0">
              <a:buNone/>
            </a:pPr>
            <a:r>
              <a:rPr lang="nl-NL" dirty="0" smtClean="0"/>
              <a:t>1b. €92.000 / €285.000 x 100% = 32,3%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2a. (€416.000 + €432.000)/2 = €424.000,-</a:t>
            </a:r>
          </a:p>
          <a:p>
            <a:pPr marL="0" indent="0">
              <a:buNone/>
            </a:pPr>
            <a:r>
              <a:rPr lang="nl-NL" dirty="0" smtClean="0"/>
              <a:t>2b. €119.000 / €424.000 x 100% = 28,1%</a:t>
            </a:r>
          </a:p>
          <a:p>
            <a:pPr marL="0" indent="0">
              <a:buNone/>
            </a:pPr>
            <a:r>
              <a:rPr lang="nl-NL" dirty="0" smtClean="0"/>
              <a:t>2c. (€220.000 + €262.000)/2 = €241.000,-</a:t>
            </a:r>
          </a:p>
          <a:p>
            <a:pPr marL="0" indent="0">
              <a:buNone/>
            </a:pPr>
            <a:r>
              <a:rPr lang="nl-NL" dirty="0" smtClean="0"/>
              <a:t>2d. €76.000 / €241.000 x 100% = 31,5%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980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835696" y="1196752"/>
            <a:ext cx="6851104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4a. €140.000 / €445.000 x 100% = 31,5%</a:t>
            </a:r>
          </a:p>
          <a:p>
            <a:pPr marL="0" indent="0">
              <a:buNone/>
            </a:pPr>
            <a:r>
              <a:rPr lang="nl-NL" dirty="0" smtClean="0"/>
              <a:t>4b. €109.000 / €210.000 x 100% = 51,9%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497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162" y="1262062"/>
            <a:ext cx="7185908" cy="4759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90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956736"/>
            <a:ext cx="6804440" cy="376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43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425</Words>
  <Application>Microsoft Office PowerPoint</Application>
  <PresentationFormat>Diavoorstelling (4:3)</PresentationFormat>
  <Paragraphs>138</Paragraphs>
  <Slides>25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Kantoorthema</vt:lpstr>
      <vt:lpstr>PowerPoint-presentatie</vt:lpstr>
      <vt:lpstr>Planning</vt:lpstr>
      <vt:lpstr>3.4 Cashflow</vt:lpstr>
      <vt:lpstr>Rentabiliteit van het  totale vermogen</vt:lpstr>
      <vt:lpstr>Rentabiliteit eigen vermogen</vt:lpstr>
      <vt:lpstr>Opgaven: de antwoorden blz. 214</vt:lpstr>
      <vt:lpstr>Opgaven: de antwoorden</vt:lpstr>
      <vt:lpstr>Oefenopgaven: de antwoorden</vt:lpstr>
      <vt:lpstr>Oefenopgaven: de antwoorden</vt:lpstr>
      <vt:lpstr>3.6 Bankkrediet</vt:lpstr>
      <vt:lpstr>Soorten bankkrediet</vt:lpstr>
      <vt:lpstr>Opdrachten</vt:lpstr>
      <vt:lpstr>Opdrachten: de antwoorden</vt:lpstr>
      <vt:lpstr>3.7 Leverancierskrediet</vt:lpstr>
      <vt:lpstr>Voorbeelden</vt:lpstr>
      <vt:lpstr>Omrekenen naar % per jaar</vt:lpstr>
      <vt:lpstr>Opgaven</vt:lpstr>
      <vt:lpstr>Opgaven: de antwoorden</vt:lpstr>
      <vt:lpstr>Ons Bedrijf</vt:lpstr>
      <vt:lpstr>Ons Bedrijf</vt:lpstr>
      <vt:lpstr>Ons bedrijf</vt:lpstr>
      <vt:lpstr>Logboek</vt:lpstr>
      <vt:lpstr>1.2 Doelen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46</cp:revision>
  <dcterms:created xsi:type="dcterms:W3CDTF">2013-11-15T15:05:42Z</dcterms:created>
  <dcterms:modified xsi:type="dcterms:W3CDTF">2016-12-04T18:18:22Z</dcterms:modified>
</cp:coreProperties>
</file>